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This was our first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4324" indent="-224324">
              <a:buSzPct val="100000"/>
              <a:buAutoNum type="arabicPeriod" startAt="1"/>
              <a:defRPr sz="1200"/>
            </a:pPr>
            <a:r>
              <a:t>Managing PTSD Symptoms INCLUDES: dealing with flashbacks, need for information, alcohol use/TBI-related concerns, functional consequences of PTSD</a:t>
            </a:r>
          </a:p>
          <a:p>
            <a:pPr marL="224324" indent="-224324">
              <a:buSzPct val="100000"/>
              <a:buAutoNum type="arabicPeriod" startAt="1"/>
              <a:defRPr sz="1200"/>
            </a:pPr>
            <a:r>
              <a:t>Relationship Issues: feeling alone in the relationship, communicating with veteran, strained family relationships, parenting/children concerns</a:t>
            </a:r>
          </a:p>
          <a:p>
            <a:pPr marL="224324" indent="-224324">
              <a:buSzPct val="100000"/>
              <a:buAutoNum type="arabicPeriod" startAt="1"/>
              <a:defRPr sz="1200"/>
            </a:pPr>
            <a:r>
              <a:t>Healthcare Support: getting the veteran into/engaged in treatment, need for counseling for the family member</a:t>
            </a:r>
          </a:p>
          <a:p>
            <a:pPr marL="224324" indent="-224324">
              <a:buSzPct val="100000"/>
              <a:buAutoNum type="arabicPeriod" startAt="1"/>
              <a:defRPr sz="1200"/>
            </a:pPr>
            <a:r>
              <a:t>Caregiver Burden: chronic hardship and caregiver strain, social isolation</a:t>
            </a:r>
          </a:p>
          <a:p>
            <a:pPr marL="224324" indent="-224324">
              <a:buSzPct val="100000"/>
              <a:buAutoNum type="arabicPeriod" startAt="1"/>
              <a:defRPr sz="1200"/>
            </a:pPr>
            <a:r>
              <a:t>Caregiver Safety: interpersonal abuse, fear of violence</a:t>
            </a:r>
          </a:p>
          <a:p>
            <a:pPr marL="224324" indent="-224324">
              <a:buSzPct val="100000"/>
              <a:buAutoNum type="arabicPeriod" startAt="1"/>
              <a:defRPr sz="1200"/>
            </a:pPr>
          </a:p>
          <a:p>
            <a:pPr marL="224324" indent="-224324">
              <a:defRPr sz="1200"/>
            </a:pPr>
            <a:r>
              <a:t>ADD FREQUENCIES OF EACH CATEGORY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r>
              <a:t>Earlier this year, Beth Jaworski partnered with couple of UX students in San Francisco to imagine an update and re-design to the Family Coach user experience.  So while we’re currently lacking the funds to fully implement that re-design, we are hoping that we will be able to find ways to fund this in the near future.  They’ve re-imagined the app in the following ways: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obileMentalHealth@va.gov" TargetMode="External"/><Relationship Id="rId3" Type="http://schemas.openxmlformats.org/officeDocument/2006/relationships/hyperlink" Target="mailto:Jason.Owen@va.gov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ctrTitle"/>
          </p:nvPr>
        </p:nvSpPr>
        <p:spPr>
          <a:xfrm>
            <a:off x="807972" y="1912998"/>
            <a:ext cx="11684001" cy="2222501"/>
          </a:xfrm>
          <a:prstGeom prst="rect">
            <a:avLst/>
          </a:prstGeom>
        </p:spPr>
        <p:txBody>
          <a:bodyPr/>
          <a:lstStyle>
            <a:lvl1pPr defTabSz="479044">
              <a:defRPr spc="813" sz="5084"/>
            </a:lvl1pPr>
          </a:lstStyle>
          <a:p>
            <a:pPr/>
            <a:r>
              <a:t>Mobile Apps For Veterans’ Families and Couples</a:t>
            </a:r>
          </a:p>
        </p:txBody>
      </p:sp>
      <p:sp>
        <p:nvSpPr>
          <p:cNvPr id="140" name="Subtitle 2"/>
          <p:cNvSpPr txBox="1"/>
          <p:nvPr>
            <p:ph type="subTitle" sz="quarter" idx="1"/>
          </p:nvPr>
        </p:nvSpPr>
        <p:spPr>
          <a:xfrm>
            <a:off x="807972" y="4670663"/>
            <a:ext cx="11684001" cy="889001"/>
          </a:xfrm>
          <a:prstGeom prst="rect">
            <a:avLst/>
          </a:prstGeom>
        </p:spPr>
        <p:txBody>
          <a:bodyPr/>
          <a:lstStyle/>
          <a:p>
            <a:pPr defTabSz="274574">
              <a:defRPr spc="180" sz="1128"/>
            </a:pPr>
            <a:r>
              <a:t>Beth Jaworski, PhD, Jason Owen, PhD, MPH, Jessica Cuellar, PhD, Erica Simon, PhD, Kile Ortigo, PhD, Shannon McCaslin, PhD, Andrew Chang, MA</a:t>
            </a:r>
          </a:p>
          <a:p>
            <a:pPr defTabSz="274574">
              <a:defRPr spc="180" sz="1128">
                <a:solidFill>
                  <a:srgbClr val="041427"/>
                </a:solidFill>
              </a:defRPr>
            </a:pPr>
            <a:r>
              <a:t>National Center for PTSD</a:t>
            </a:r>
          </a:p>
          <a:p>
            <a:pPr defTabSz="274574">
              <a:defRPr spc="180" sz="1128">
                <a:solidFill>
                  <a:srgbClr val="041427"/>
                </a:solidFill>
              </a:defRPr>
            </a:pPr>
            <a:r>
              <a:t>VA Palo Alto Health Care 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612" sz="3825">
                <a:solidFill>
                  <a:srgbClr val="F2F2F2"/>
                </a:solidFill>
              </a:defRPr>
            </a:lvl1pPr>
          </a:lstStyle>
          <a:p>
            <a:pPr/>
            <a:r>
              <a:t>Current Studies with Family Coach</a:t>
            </a:r>
          </a:p>
        </p:txBody>
      </p:sp>
      <p:sp>
        <p:nvSpPr>
          <p:cNvPr id="1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059" indent="-480059">
              <a:defRPr sz="4200"/>
            </a:pPr>
            <a:r>
              <a:t>1. Understanding experiences of family members seeking an app to help manage Veterans’ PTSD (study 1, </a:t>
            </a:r>
            <a:r>
              <a:rPr i="1">
                <a:latin typeface="Calisto MT"/>
                <a:ea typeface="Calisto MT"/>
                <a:cs typeface="Calisto MT"/>
                <a:sym typeface="Calisto MT"/>
              </a:rPr>
              <a:t>n</a:t>
            </a:r>
            <a:r>
              <a:t> = 212)</a:t>
            </a:r>
          </a:p>
          <a:p>
            <a:pPr marL="480059" indent="-480059">
              <a:defRPr sz="4200"/>
            </a:pPr>
            <a:r>
              <a:t>2. Outcomes &amp; engagement associated with a screening trial of Family Coach (study 2, </a:t>
            </a:r>
            <a:r>
              <a:rPr i="1">
                <a:latin typeface="Calisto MT"/>
                <a:ea typeface="Calisto MT"/>
                <a:cs typeface="Calisto MT"/>
                <a:sym typeface="Calisto MT"/>
              </a:rPr>
              <a:t>n</a:t>
            </a:r>
            <a:r>
              <a:t> = 100; being analyzed)</a:t>
            </a:r>
          </a:p>
          <a:p>
            <a:pPr marL="480059" indent="-480059">
              <a:defRPr sz="4200"/>
            </a:pPr>
            <a:r>
              <a:t>3. Couples Coach (</a:t>
            </a:r>
            <a:r>
              <a:rPr i="1">
                <a:latin typeface="Calisto MT"/>
                <a:ea typeface="Calisto MT"/>
                <a:cs typeface="Calisto MT"/>
                <a:sym typeface="Calisto MT"/>
              </a:rPr>
              <a:t>n = 60 couples</a:t>
            </a:r>
            <a:r>
              <a:t>, in analysis)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/>
            <a:r>
              <a:t>Participants</a:t>
            </a:r>
          </a:p>
        </p:txBody>
      </p:sp>
      <p:sp>
        <p:nvSpPr>
          <p:cNvPr id="18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1705" indent="-441705" defTabSz="549148">
              <a:spcBef>
                <a:spcPts val="3900"/>
              </a:spcBef>
              <a:defRPr sz="3384"/>
            </a:pPr>
            <a:r>
              <a:t>Living with a Veteran</a:t>
            </a:r>
          </a:p>
          <a:p>
            <a:pPr marL="441705" indent="-441705" defTabSz="549148">
              <a:spcBef>
                <a:spcPts val="3900"/>
              </a:spcBef>
              <a:defRPr sz="3384"/>
            </a:pPr>
            <a:r>
              <a:t>Veteran is a close family member</a:t>
            </a:r>
          </a:p>
          <a:p>
            <a:pPr marL="441705" indent="-441705" defTabSz="549148">
              <a:spcBef>
                <a:spcPts val="3900"/>
              </a:spcBef>
              <a:defRPr sz="3384"/>
            </a:pPr>
            <a:r>
              <a:t>Veteran previously diagnosed with PTSD</a:t>
            </a:r>
          </a:p>
          <a:p>
            <a:pPr marL="441705" indent="-441705" defTabSz="549148">
              <a:spcBef>
                <a:spcPts val="3900"/>
              </a:spcBef>
              <a:defRPr sz="3384"/>
            </a:pPr>
            <a:r>
              <a:t>Have an iOS device</a:t>
            </a:r>
          </a:p>
          <a:p>
            <a:pPr marL="441705" indent="-441705" defTabSz="549148">
              <a:spcBef>
                <a:spcPts val="3900"/>
              </a:spcBef>
              <a:defRPr sz="3384"/>
            </a:pPr>
            <a:r>
              <a:t>Interested in a mobile app for family members of Veterans with PSTD</a:t>
            </a:r>
          </a:p>
          <a:p>
            <a:pPr marL="441705" indent="-441705" defTabSz="549148">
              <a:spcBef>
                <a:spcPts val="3900"/>
              </a:spcBef>
              <a:defRPr sz="3384"/>
            </a:pPr>
            <a:r>
              <a:t>&gt;18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/>
            <a:r>
              <a:t>Procedures</a:t>
            </a:r>
          </a:p>
        </p:txBody>
      </p:sp>
      <p:sp>
        <p:nvSpPr>
          <p:cNvPr id="1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4000"/>
              </a:spcBef>
              <a:defRPr sz="3492"/>
            </a:pPr>
            <a:r>
              <a:t>Recruited via social media, targeting Veteran-centric interests</a:t>
            </a:r>
          </a:p>
          <a:p>
            <a:pPr marL="455802" indent="-455802" defTabSz="566674">
              <a:spcBef>
                <a:spcPts val="4000"/>
              </a:spcBef>
              <a:defRPr sz="3492"/>
            </a:pPr>
            <a:r>
              <a:t>Qualtrics survey for screening, assessment</a:t>
            </a:r>
          </a:p>
          <a:p>
            <a:pPr marL="455802" indent="-455802" defTabSz="566674">
              <a:spcBef>
                <a:spcPts val="4000"/>
              </a:spcBef>
              <a:defRPr sz="3492"/>
            </a:pPr>
            <a:r>
              <a:t>Self-report assessments at baseline &amp; 1-month follow-up</a:t>
            </a:r>
          </a:p>
          <a:p>
            <a:pPr marL="455802" indent="-455802" defTabSz="566674">
              <a:spcBef>
                <a:spcPts val="4000"/>
              </a:spcBef>
              <a:defRPr sz="3492"/>
            </a:pPr>
            <a:r>
              <a:t>Ad-hoc app distribution</a:t>
            </a:r>
          </a:p>
          <a:p>
            <a:pPr marL="455802" indent="-455802" defTabSz="566674">
              <a:spcBef>
                <a:spcPts val="4000"/>
              </a:spcBef>
              <a:defRPr sz="3492"/>
            </a:pPr>
            <a:r>
              <a:t>Those who downloaded the app received 1 of 2 app variants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pPr/>
            <a:r>
              <a:t>Participants</a:t>
            </a:r>
          </a:p>
        </p:txBody>
      </p:sp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031" y="2257393"/>
            <a:ext cx="10455771" cy="6610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2F2F2"/>
                </a:solidFill>
              </a:defRPr>
            </a:pPr>
            <a:r>
              <a:t>Key Findings</a:t>
            </a:r>
            <a:r>
              <a:rPr spc="496" sz="3100"/>
              <a:t> (</a:t>
            </a:r>
            <a:r>
              <a:rPr spc="496" sz="3100">
                <a:latin typeface="Avenir Book Oblique"/>
                <a:ea typeface="Avenir Book Oblique"/>
                <a:cs typeface="Avenir Book Oblique"/>
                <a:sym typeface="Avenir Book Oblique"/>
              </a:rPr>
              <a:t>J Fam Studies, 2017)</a:t>
            </a:r>
          </a:p>
        </p:txBody>
      </p:sp>
      <p:sp>
        <p:nvSpPr>
          <p:cNvPr id="191" name="Nearly 60% report moderate to severe burden…"/>
          <p:cNvSpPr txBox="1"/>
          <p:nvPr/>
        </p:nvSpPr>
        <p:spPr>
          <a:xfrm>
            <a:off x="613265" y="1492249"/>
            <a:ext cx="11778269" cy="77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0222" indent="-790222" algn="l">
              <a:buSzPct val="100000"/>
              <a:buAutoNum type="arabicPeriod" startAt="1"/>
            </a:pPr>
            <a:r>
              <a:t>Nearly 60% report moderate to severe burden </a:t>
            </a:r>
          </a:p>
          <a:p>
            <a:pPr marL="790222" indent="-790222" algn="l">
              <a:buSzPct val="100000"/>
              <a:buAutoNum type="arabicPeriod" startAt="1"/>
            </a:pPr>
            <a:r>
              <a:t>Nearly 60% report moderate to severe depression</a:t>
            </a:r>
          </a:p>
          <a:p>
            <a:pPr marL="790222" indent="-790222" algn="l">
              <a:buSzPct val="100000"/>
              <a:buAutoNum type="arabicPeriod" startAt="1"/>
            </a:pPr>
            <a:r>
              <a:t>Nearly half report seriously thinking about leaving their Veteran</a:t>
            </a:r>
          </a:p>
          <a:p>
            <a:pPr marL="790222" indent="-790222" algn="l">
              <a:buSzPct val="100000"/>
              <a:buAutoNum type="arabicPeriod" startAt="1"/>
            </a:pPr>
            <a:r>
              <a:t>Top qualitatively-identified concerns:</a:t>
            </a:r>
            <a:br/>
            <a:r>
              <a:t>- wanting help managing PTSD sxs</a:t>
            </a:r>
          </a:p>
          <a:p>
            <a:pPr lvl="1" algn="l"/>
            <a:r>
              <a:t>      - support for interacting with healthcare system</a:t>
            </a:r>
          </a:p>
          <a:p>
            <a:pPr lvl="1" algn="l"/>
            <a:r>
              <a:t>      - relationship concerns</a:t>
            </a:r>
          </a:p>
          <a:p>
            <a:pPr lvl="1" algn="l"/>
            <a:r>
              <a:t>      - caregiver burden</a:t>
            </a:r>
          </a:p>
          <a:p>
            <a:pPr lvl="1" algn="l"/>
            <a:r>
              <a:t>      - safety-related concerns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612" sz="3825">
                <a:solidFill>
                  <a:srgbClr val="F2F2F2"/>
                </a:solidFill>
              </a:defRPr>
            </a:lvl1pPr>
          </a:lstStyle>
          <a:p>
            <a:pPr/>
            <a:r>
              <a:t>Family Coach: Changes in Burden and Perceived PTSD Severity</a:t>
            </a:r>
          </a:p>
        </p:txBody>
      </p:sp>
      <p:sp>
        <p:nvSpPr>
          <p:cNvPr id="196" name="Content Placeholder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93" y="3784035"/>
            <a:ext cx="6394027" cy="532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9225" y="3786294"/>
            <a:ext cx="6915575" cy="5319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/>
            <a:r>
              <a:t>Family Coach Re-Design</a:t>
            </a:r>
          </a:p>
        </p:txBody>
      </p:sp>
      <p:pic>
        <p:nvPicPr>
          <p:cNvPr id="201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8930" y="2600960"/>
            <a:ext cx="4064196" cy="715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2775647"/>
            <a:ext cx="8823511" cy="707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Question Br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 Break</a:t>
            </a:r>
          </a:p>
        </p:txBody>
      </p:sp>
      <p:sp>
        <p:nvSpPr>
          <p:cNvPr id="207" name="Before we talk about Family Coach 2.0, any questions about anything we’ve discussed so far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we talk about Family Coach 2.0, any questions about anything we’ve discussed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AMILY COACH 2.0 (iOS &amp; Androi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662" sz="4140"/>
            </a:lvl1pPr>
          </a:lstStyle>
          <a:p>
            <a:pPr/>
            <a:r>
              <a:t>FAMILY COACH 2.0 (iOS &amp; Android)</a:t>
            </a:r>
          </a:p>
        </p:txBody>
      </p:sp>
      <p:sp>
        <p:nvSpPr>
          <p:cNvPr id="210" name="Major updates- anticipated release July 2018:…"/>
          <p:cNvSpPr txBox="1"/>
          <p:nvPr>
            <p:ph type="body" idx="1"/>
          </p:nvPr>
        </p:nvSpPr>
        <p:spPr>
          <a:xfrm>
            <a:off x="4540294" y="1574061"/>
            <a:ext cx="7986410" cy="7739201"/>
          </a:xfrm>
          <a:prstGeom prst="rect">
            <a:avLst/>
          </a:prstGeom>
        </p:spPr>
        <p:txBody>
          <a:bodyPr/>
          <a:lstStyle/>
          <a:p>
            <a:pPr marL="357123" indent="-357123" defTabSz="443991">
              <a:spcBef>
                <a:spcPts val="3100"/>
              </a:spcBef>
              <a:defRPr sz="2736"/>
            </a:pPr>
            <a:r>
              <a:t>Major updates- anticipated release July 2018: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UX re-design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Customization to user’s specific needs &amp; use of the app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Coaching &amp; inspiration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Completely revised topic library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Addition of dozens of new tools designed to address perceived shortcomings of FC 1.0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Updated tracking &amp; progress monitoring</a:t>
            </a:r>
          </a:p>
          <a:p>
            <a:pPr lvl="1" marL="714247" indent="-357123" defTabSz="443991">
              <a:spcBef>
                <a:spcPts val="3100"/>
              </a:spcBef>
              <a:defRPr sz="2736"/>
            </a:pPr>
            <a:r>
              <a:t>New &amp; updated support resources</a:t>
            </a:r>
          </a:p>
        </p:txBody>
      </p:sp>
      <p:grpSp>
        <p:nvGrpSpPr>
          <p:cNvPr id="213" name="Image Gallery"/>
          <p:cNvGrpSpPr/>
          <p:nvPr/>
        </p:nvGrpSpPr>
        <p:grpSpPr>
          <a:xfrm>
            <a:off x="765530" y="2034962"/>
            <a:ext cx="3655367" cy="7258476"/>
            <a:chOff x="0" y="0"/>
            <a:chExt cx="3655366" cy="7258474"/>
          </a:xfrm>
        </p:grpSpPr>
        <p:pic>
          <p:nvPicPr>
            <p:cNvPr id="211" name="IMG_9280.PNG" descr="IMG_928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85" t="0" r="1385" b="0"/>
            <a:stretch>
              <a:fillRect/>
            </a:stretch>
          </p:blipFill>
          <p:spPr>
            <a:xfrm>
              <a:off x="0" y="0"/>
              <a:ext cx="3655367" cy="6686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ype to enter a caption."/>
            <p:cNvSpPr/>
            <p:nvPr/>
          </p:nvSpPr>
          <p:spPr>
            <a:xfrm>
              <a:off x="0" y="6763174"/>
              <a:ext cx="3655367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ck Progress"/>
          <p:cNvSpPr txBox="1"/>
          <p:nvPr>
            <p:ph type="title"/>
          </p:nvPr>
        </p:nvSpPr>
        <p:spPr>
          <a:xfrm>
            <a:off x="365255" y="369795"/>
            <a:ext cx="11684001" cy="1422401"/>
          </a:xfrm>
          <a:prstGeom prst="rect">
            <a:avLst/>
          </a:prstGeom>
        </p:spPr>
        <p:txBody>
          <a:bodyPr/>
          <a:lstStyle/>
          <a:p>
            <a:pPr/>
            <a:r>
              <a:t>Track Progress</a:t>
            </a:r>
          </a:p>
        </p:txBody>
      </p:sp>
      <p:sp>
        <p:nvSpPr>
          <p:cNvPr id="216" name="PCL-5 Partner Version for tracking PTSD symptom changes…"/>
          <p:cNvSpPr txBox="1"/>
          <p:nvPr>
            <p:ph type="body" idx="1"/>
          </p:nvPr>
        </p:nvSpPr>
        <p:spPr>
          <a:xfrm>
            <a:off x="5018463" y="1834834"/>
            <a:ext cx="7429627" cy="7099932"/>
          </a:xfrm>
          <a:prstGeom prst="rect">
            <a:avLst/>
          </a:prstGeom>
        </p:spPr>
        <p:txBody>
          <a:bodyPr/>
          <a:lstStyle/>
          <a:p>
            <a:pPr/>
            <a:r>
              <a:t>PCL-5 Partner Version for tracking PTSD symptom changes</a:t>
            </a:r>
          </a:p>
          <a:p>
            <a:pPr/>
            <a:r>
              <a:t>Warwick-Edmonton Emotional Well-Being Scale for tracking users’ functioning over time</a:t>
            </a:r>
          </a:p>
          <a:p>
            <a:pPr/>
            <a:r>
              <a:t>Personal and family goal tracking </a:t>
            </a:r>
          </a:p>
          <a:p>
            <a:pPr/>
            <a:r>
              <a:t>Streaks &amp; reminders</a:t>
            </a:r>
          </a:p>
        </p:txBody>
      </p:sp>
      <p:grpSp>
        <p:nvGrpSpPr>
          <p:cNvPr id="219" name="Image Gallery"/>
          <p:cNvGrpSpPr/>
          <p:nvPr/>
        </p:nvGrpSpPr>
        <p:grpSpPr>
          <a:xfrm>
            <a:off x="359707" y="1456726"/>
            <a:ext cx="4330539" cy="8427648"/>
            <a:chOff x="0" y="0"/>
            <a:chExt cx="4330537" cy="8427647"/>
          </a:xfrm>
        </p:grpSpPr>
        <p:pic>
          <p:nvPicPr>
            <p:cNvPr id="217" name="IMG_9286.PNG" descr="IMG_928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77" t="0" r="977" b="0"/>
            <a:stretch>
              <a:fillRect/>
            </a:stretch>
          </p:blipFill>
          <p:spPr>
            <a:xfrm>
              <a:off x="0" y="0"/>
              <a:ext cx="4330538" cy="7856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Type to enter a caption."/>
            <p:cNvSpPr/>
            <p:nvPr/>
          </p:nvSpPr>
          <p:spPr>
            <a:xfrm>
              <a:off x="0" y="7932347"/>
              <a:ext cx="4330538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esentatio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overview</a:t>
            </a:r>
          </a:p>
        </p:txBody>
      </p:sp>
      <p:sp>
        <p:nvSpPr>
          <p:cNvPr id="143" name="Background (~10 minut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(~10 minutes)</a:t>
            </a:r>
          </a:p>
          <a:p>
            <a:pPr/>
            <a:r>
              <a:t>Research Background &amp; Rationale for PTSD Family Coach 2.0</a:t>
            </a:r>
          </a:p>
          <a:p>
            <a:pPr/>
            <a:r>
              <a:t>Couples Coach (Paper Pilot + App Development)</a:t>
            </a:r>
          </a:p>
          <a:p>
            <a:pPr/>
            <a:r>
              <a:t>Key Areas for Stakeholder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up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</a:t>
            </a:r>
          </a:p>
        </p:txBody>
      </p:sp>
      <p:sp>
        <p:nvSpPr>
          <p:cNvPr id="222" name="On Twitter?…"/>
          <p:cNvSpPr txBox="1"/>
          <p:nvPr>
            <p:ph type="body" sz="half" idx="1"/>
          </p:nvPr>
        </p:nvSpPr>
        <p:spPr>
          <a:xfrm>
            <a:off x="5282551" y="2019300"/>
            <a:ext cx="7061849" cy="6731000"/>
          </a:xfrm>
          <a:prstGeom prst="rect">
            <a:avLst/>
          </a:prstGeom>
        </p:spPr>
        <p:txBody>
          <a:bodyPr/>
          <a:lstStyle/>
          <a:p>
            <a:pPr/>
            <a:r>
              <a:t>On Twitter?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#PTSDFamilyCoach</a:t>
            </a:r>
          </a:p>
          <a:p>
            <a:pPr/>
            <a:r>
              <a:t>Re-tweet &amp; share as widely as you can</a:t>
            </a:r>
          </a:p>
          <a:p>
            <a:pPr lvl="1"/>
            <a:r>
              <a:t>Encouraging stories of families dealing with PTSD</a:t>
            </a:r>
          </a:p>
          <a:p>
            <a:pPr lvl="1"/>
            <a:r>
              <a:t>Promoting the app</a:t>
            </a:r>
          </a:p>
        </p:txBody>
      </p:sp>
      <p:grpSp>
        <p:nvGrpSpPr>
          <p:cNvPr id="225" name="Image Gallery"/>
          <p:cNvGrpSpPr/>
          <p:nvPr/>
        </p:nvGrpSpPr>
        <p:grpSpPr>
          <a:xfrm>
            <a:off x="212135" y="1461562"/>
            <a:ext cx="4534387" cy="8699466"/>
            <a:chOff x="0" y="0"/>
            <a:chExt cx="4534386" cy="8699464"/>
          </a:xfrm>
        </p:grpSpPr>
        <p:pic>
          <p:nvPicPr>
            <p:cNvPr id="223" name="IMG_9293.PNG" descr="IMG_929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86" t="0" r="386" b="0"/>
            <a:stretch>
              <a:fillRect/>
            </a:stretch>
          </p:blipFill>
          <p:spPr>
            <a:xfrm>
              <a:off x="0" y="0"/>
              <a:ext cx="4534387" cy="8127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Type to enter a caption."/>
            <p:cNvSpPr/>
            <p:nvPr/>
          </p:nvSpPr>
          <p:spPr>
            <a:xfrm>
              <a:off x="0" y="8204164"/>
              <a:ext cx="4534387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earn topics/psycho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topics/psychoed</a:t>
            </a:r>
          </a:p>
        </p:txBody>
      </p:sp>
      <p:sp>
        <p:nvSpPr>
          <p:cNvPr id="228" name="Family Coach 1.0 has 57 topics across 4 categories…"/>
          <p:cNvSpPr txBox="1"/>
          <p:nvPr>
            <p:ph type="body" idx="1"/>
          </p:nvPr>
        </p:nvSpPr>
        <p:spPr>
          <a:xfrm>
            <a:off x="5192985" y="1598704"/>
            <a:ext cx="7151415" cy="7453856"/>
          </a:xfrm>
          <a:prstGeom prst="rect">
            <a:avLst/>
          </a:prstGeom>
        </p:spPr>
        <p:txBody>
          <a:bodyPr/>
          <a:lstStyle/>
          <a:p>
            <a:pPr marL="380618" indent="-380618" defTabSz="473201">
              <a:spcBef>
                <a:spcPts val="3400"/>
              </a:spcBef>
              <a:defRPr sz="2916"/>
            </a:pPr>
            <a:r>
              <a:t>Family Coach 1.0 has 57 topics across 4 categories</a:t>
            </a:r>
          </a:p>
          <a:p>
            <a:pPr marL="380618" indent="-380618" defTabSz="473201">
              <a:spcBef>
                <a:spcPts val="3400"/>
              </a:spcBef>
              <a:defRPr sz="2916"/>
            </a:pPr>
            <a:r>
              <a:t>Family Coach 2.0 has 168 topics across 12 categories</a:t>
            </a:r>
          </a:p>
          <a:p>
            <a:pPr marL="380618" indent="-380618" defTabSz="473201">
              <a:spcBef>
                <a:spcPts val="3400"/>
              </a:spcBef>
              <a:defRPr sz="2916"/>
            </a:pPr>
            <a:r>
              <a:t>Redesign to make psycho-ed more appealing:</a:t>
            </a:r>
          </a:p>
          <a:p>
            <a:pPr lvl="1" marL="761237" indent="-380618" defTabSz="473201">
              <a:spcBef>
                <a:spcPts val="3400"/>
              </a:spcBef>
              <a:defRPr sz="2916"/>
            </a:pPr>
            <a:r>
              <a:t>visually</a:t>
            </a:r>
          </a:p>
          <a:p>
            <a:pPr lvl="1" marL="761237" indent="-380618" defTabSz="473201">
              <a:spcBef>
                <a:spcPts val="3400"/>
              </a:spcBef>
              <a:defRPr sz="2916"/>
            </a:pPr>
            <a:r>
              <a:t>practically (concrete tips)</a:t>
            </a:r>
          </a:p>
          <a:p>
            <a:pPr lvl="1" marL="761237" indent="-380618" defTabSz="473201">
              <a:spcBef>
                <a:spcPts val="3400"/>
              </a:spcBef>
              <a:defRPr sz="2916"/>
            </a:pPr>
            <a:r>
              <a:t>usability (recommended  &amp; related topics)</a:t>
            </a:r>
          </a:p>
        </p:txBody>
      </p:sp>
      <p:grpSp>
        <p:nvGrpSpPr>
          <p:cNvPr id="231" name="Image Gallery"/>
          <p:cNvGrpSpPr/>
          <p:nvPr/>
        </p:nvGrpSpPr>
        <p:grpSpPr>
          <a:xfrm>
            <a:off x="581065" y="1686208"/>
            <a:ext cx="4341131" cy="8270944"/>
            <a:chOff x="0" y="0"/>
            <a:chExt cx="4341130" cy="8270942"/>
          </a:xfrm>
        </p:grpSpPr>
        <p:pic>
          <p:nvPicPr>
            <p:cNvPr id="229" name="IMG_9294.PNG" descr="IMG_929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42" r="0" b="142"/>
            <a:stretch>
              <a:fillRect/>
            </a:stretch>
          </p:blipFill>
          <p:spPr>
            <a:xfrm>
              <a:off x="0" y="0"/>
              <a:ext cx="4341131" cy="7699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Type to enter a caption."/>
            <p:cNvSpPr/>
            <p:nvPr/>
          </p:nvSpPr>
          <p:spPr>
            <a:xfrm>
              <a:off x="0" y="7775642"/>
              <a:ext cx="434113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ools"/>
          <p:cNvSpPr txBox="1"/>
          <p:nvPr>
            <p:ph type="title"/>
          </p:nvPr>
        </p:nvSpPr>
        <p:spPr>
          <a:xfrm>
            <a:off x="457488" y="609600"/>
            <a:ext cx="11684001" cy="1422400"/>
          </a:xfrm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358" y="2247600"/>
            <a:ext cx="5679451" cy="5944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0087" y="2653204"/>
            <a:ext cx="5679451" cy="6038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23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381" y="2178050"/>
            <a:ext cx="13139562" cy="547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242" name="Body"/>
          <p:cNvSpPr txBox="1"/>
          <p:nvPr>
            <p:ph type="body" sz="half" idx="1"/>
          </p:nvPr>
        </p:nvSpPr>
        <p:spPr>
          <a:xfrm>
            <a:off x="6442881" y="2019300"/>
            <a:ext cx="5901519" cy="6718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45" name="Image Gallery"/>
          <p:cNvGrpSpPr/>
          <p:nvPr/>
        </p:nvGrpSpPr>
        <p:grpSpPr>
          <a:xfrm>
            <a:off x="802423" y="1673067"/>
            <a:ext cx="3854244" cy="7624018"/>
            <a:chOff x="0" y="0"/>
            <a:chExt cx="3854242" cy="7624016"/>
          </a:xfrm>
        </p:grpSpPr>
        <p:pic>
          <p:nvPicPr>
            <p:cNvPr id="243" name="IMG_9270.PNG" descr="IMG_927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97" t="0" r="1397" b="0"/>
            <a:stretch>
              <a:fillRect/>
            </a:stretch>
          </p:blipFill>
          <p:spPr>
            <a:xfrm>
              <a:off x="0" y="0"/>
              <a:ext cx="3854243" cy="7052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Type to enter a caption."/>
            <p:cNvSpPr/>
            <p:nvPr/>
          </p:nvSpPr>
          <p:spPr>
            <a:xfrm>
              <a:off x="0" y="7128716"/>
              <a:ext cx="385424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Question bre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 break</a:t>
            </a:r>
          </a:p>
        </p:txBody>
      </p:sp>
      <p:sp>
        <p:nvSpPr>
          <p:cNvPr id="248" name="Questions or thoughts about the app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or thoughts about the app?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pPr/>
            <a:r>
              <a:t>Couples Coach</a:t>
            </a:r>
          </a:p>
        </p:txBody>
      </p:sp>
      <p:pic>
        <p:nvPicPr>
          <p:cNvPr id="2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45" y="1291448"/>
            <a:ext cx="11704321" cy="332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045" y="4644249"/>
            <a:ext cx="4167859" cy="5109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36576" y="4847963"/>
            <a:ext cx="2746571" cy="490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Us</a:t>
            </a:r>
          </a:p>
        </p:txBody>
      </p:sp>
      <p:sp>
        <p:nvSpPr>
          <p:cNvPr id="25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2400"/>
            </a:pPr>
          </a:p>
          <a:p>
            <a:pPr marL="0" indent="0">
              <a:lnSpc>
                <a:spcPct val="80000"/>
              </a:lnSpc>
              <a:buSzTx/>
              <a:buNone/>
              <a:defRPr sz="4800"/>
            </a:pPr>
            <a:r>
              <a:t>Bugs/Suggestions/Questions:</a:t>
            </a:r>
            <a:r>
              <a:rPr u="sng">
                <a:hlinkClick r:id="rId2" invalidUrl="" action="" tgtFrame="" tooltip="" history="1" highlightClick="0" endSnd="0"/>
              </a:rPr>
              <a:t>  </a:t>
            </a:r>
            <a:r>
              <a:rPr u="sng">
                <a:hlinkClick r:id="rId2" invalidUrl="" action="" tgtFrame="" tooltip="" history="1" highlightClick="0" endSnd="0"/>
              </a:rPr>
              <a:t>MobileMentalHealth@va.gov</a:t>
            </a:r>
            <a:endParaRPr sz="5600"/>
          </a:p>
          <a:p>
            <a:pPr marL="480059" indent="-480059">
              <a:lnSpc>
                <a:spcPct val="80000"/>
              </a:lnSpc>
              <a:defRPr sz="5600"/>
            </a:pPr>
          </a:p>
          <a:p>
            <a:pPr marL="469231" indent="-469231">
              <a:lnSpc>
                <a:spcPct val="80000"/>
              </a:lnSpc>
              <a:defRPr sz="2600"/>
            </a:pPr>
            <a:r>
              <a:rPr u="sng">
                <a:hlinkClick r:id="rId3" invalidUrl="" action="" tgtFrame="" tooltip="" history="1" highlightClick="0" endSnd="0"/>
              </a:rPr>
              <a:t>Beth.Jaworski@va.gov</a:t>
            </a:r>
            <a:endParaRPr sz="2400"/>
          </a:p>
          <a:p>
            <a:pPr marL="469231" indent="-469231">
              <a:lnSpc>
                <a:spcPct val="80000"/>
              </a:lnSpc>
              <a:defRPr sz="2600"/>
            </a:pPr>
            <a:r>
              <a:rPr u="sng">
                <a:hlinkClick r:id="rId3" invalidUrl="" action="" tgtFrame="" tooltip="" history="1" highlightClick="0" endSnd="0"/>
              </a:rPr>
              <a:t>Jason.Owen@va.gov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ntroduction to prese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Introduction to presenters</a:t>
            </a:r>
          </a:p>
        </p:txBody>
      </p:sp>
      <p:sp>
        <p:nvSpPr>
          <p:cNvPr id="146" name="Body"/>
          <p:cNvSpPr txBox="1"/>
          <p:nvPr>
            <p:ph type="body" sz="half" idx="1"/>
          </p:nvPr>
        </p:nvSpPr>
        <p:spPr>
          <a:xfrm>
            <a:off x="660400" y="2019300"/>
            <a:ext cx="5882641" cy="6718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Rectangle"/>
          <p:cNvSpPr txBox="1"/>
          <p:nvPr/>
        </p:nvSpPr>
        <p:spPr>
          <a:xfrm>
            <a:off x="6561162" y="2019300"/>
            <a:ext cx="5779240" cy="6718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</a:p>
        </p:txBody>
      </p:sp>
      <p:sp>
        <p:nvSpPr>
          <p:cNvPr id="148" name="Jason Owen, PhD, MPH"/>
          <p:cNvSpPr txBox="1"/>
          <p:nvPr/>
        </p:nvSpPr>
        <p:spPr>
          <a:xfrm>
            <a:off x="856487" y="2200910"/>
            <a:ext cx="54904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Jason Owen, PhD, MPH</a:t>
            </a:r>
          </a:p>
        </p:txBody>
      </p:sp>
      <p:sp>
        <p:nvSpPr>
          <p:cNvPr id="149" name="Beth Jaworski, PhD"/>
          <p:cNvSpPr txBox="1"/>
          <p:nvPr/>
        </p:nvSpPr>
        <p:spPr>
          <a:xfrm>
            <a:off x="7233107" y="2200910"/>
            <a:ext cx="44353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Beth Jaworski, PhD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ntroduction to prese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presenters</a:t>
            </a:r>
          </a:p>
        </p:txBody>
      </p:sp>
      <p:sp>
        <p:nvSpPr>
          <p:cNvPr id="152" name="Ad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84200"/>
          <a:lstStyle/>
          <a:p>
            <a:pPr lvl="3"/>
            <a:r>
              <a:t>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Treatment Companion Apps</a:t>
            </a:r>
          </a:p>
        </p:txBody>
      </p:sp>
      <p:pic>
        <p:nvPicPr>
          <p:cNvPr id="15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406" y="1809398"/>
            <a:ext cx="10717674" cy="7150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Self-Management Apps	</a:t>
            </a:r>
          </a:p>
        </p:txBody>
      </p:sp>
      <p:pic>
        <p:nvPicPr>
          <p:cNvPr id="158" name="Content Placeholder 3" descr="Content Placeholder 3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75612" y="2514763"/>
            <a:ext cx="17082212" cy="765793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PTSD Family Coach</a:t>
            </a:r>
          </a:p>
        </p:txBody>
      </p:sp>
      <p:sp>
        <p:nvSpPr>
          <p:cNvPr id="161" name="Content Placeholder 2"/>
          <p:cNvSpPr txBox="1"/>
          <p:nvPr>
            <p:ph type="body" idx="1"/>
          </p:nvPr>
        </p:nvSpPr>
        <p:spPr>
          <a:xfrm>
            <a:off x="3712146" y="2019300"/>
            <a:ext cx="9130311" cy="6718300"/>
          </a:xfrm>
          <a:prstGeom prst="rect">
            <a:avLst/>
          </a:prstGeom>
        </p:spPr>
        <p:txBody>
          <a:bodyPr/>
          <a:lstStyle/>
          <a:p>
            <a:pPr marL="427253" indent="-427253" defTabSz="519937">
              <a:lnSpc>
                <a:spcPct val="90000"/>
              </a:lnSpc>
              <a:spcBef>
                <a:spcPts val="3700"/>
              </a:spcBef>
              <a:defRPr sz="2492"/>
            </a:pPr>
            <a:r>
              <a:t>PTSD has a significant impact on family members’ responsibilities and emotional functioning</a:t>
            </a:r>
          </a:p>
          <a:p>
            <a:pPr marL="427253" indent="-427253" defTabSz="519937">
              <a:lnSpc>
                <a:spcPct val="90000"/>
              </a:lnSpc>
              <a:spcBef>
                <a:spcPts val="3700"/>
              </a:spcBef>
              <a:defRPr sz="2492"/>
            </a:pPr>
            <a:r>
              <a:t>Family members are also critical to Veterans’ recovery, reintegration into family and social life, and willingness to seek PTSD-related care</a:t>
            </a:r>
          </a:p>
          <a:p>
            <a:pPr marL="427253" indent="-427253" defTabSz="519937">
              <a:lnSpc>
                <a:spcPct val="90000"/>
              </a:lnSpc>
              <a:spcBef>
                <a:spcPts val="3700"/>
              </a:spcBef>
              <a:defRPr sz="2492"/>
            </a:pPr>
            <a:r>
              <a:t>Family and couples resources for Veterans with PTSD are limited, and unmet needs for these services are high</a:t>
            </a:r>
          </a:p>
          <a:p>
            <a:pPr marL="427253" indent="-427253" defTabSz="519937">
              <a:lnSpc>
                <a:spcPct val="90000"/>
              </a:lnSpc>
              <a:spcBef>
                <a:spcPts val="3700"/>
              </a:spcBef>
              <a:defRPr sz="2492"/>
            </a:pPr>
            <a:r>
              <a:t>PTSD Family Coach was designed to meet these unmet needs</a:t>
            </a:r>
          </a:p>
          <a:p>
            <a:pPr marL="427253" indent="-427253" defTabSz="519937">
              <a:lnSpc>
                <a:spcPct val="90000"/>
              </a:lnSpc>
              <a:spcBef>
                <a:spcPts val="3700"/>
              </a:spcBef>
              <a:defRPr sz="2492"/>
            </a:pPr>
            <a:r>
              <a:t>The app was modeled on PTSD Coach &amp; designed to provide basic stress-management skills, stress tracking, education, and access to critical resources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" y="2343425"/>
            <a:ext cx="3513272" cy="607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earn"/>
          <p:cNvSpPr txBox="1"/>
          <p:nvPr>
            <p:ph type="title"/>
          </p:nvPr>
        </p:nvSpPr>
        <p:spPr>
          <a:xfrm>
            <a:off x="1490493" y="609600"/>
            <a:ext cx="4136926" cy="1422400"/>
          </a:xfrm>
          <a:prstGeom prst="rect">
            <a:avLst/>
          </a:prstGeom>
        </p:spPr>
        <p:txBody>
          <a:bodyPr/>
          <a:lstStyle/>
          <a:p>
            <a:pPr/>
            <a:r>
              <a:t>Learn</a:t>
            </a:r>
          </a:p>
        </p:txBody>
      </p:sp>
      <p:sp>
        <p:nvSpPr>
          <p:cNvPr id="16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IMG_9302.PNG" descr="IMG_93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635" y="1523619"/>
            <a:ext cx="4558455" cy="810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G_9305.PNG" descr="IMG_93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7565" y="1446841"/>
            <a:ext cx="4875652" cy="867215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ools"/>
          <p:cNvSpPr txBox="1"/>
          <p:nvPr/>
        </p:nvSpPr>
        <p:spPr>
          <a:xfrm>
            <a:off x="8479601" y="609600"/>
            <a:ext cx="413692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cap="all" spc="720" sz="4500"/>
            </a:lvl1pPr>
          </a:lstStyle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ck Progress"/>
          <p:cNvSpPr txBox="1"/>
          <p:nvPr>
            <p:ph type="title"/>
          </p:nvPr>
        </p:nvSpPr>
        <p:spPr>
          <a:xfrm>
            <a:off x="660400" y="798532"/>
            <a:ext cx="5674829" cy="1233468"/>
          </a:xfrm>
          <a:prstGeom prst="rect">
            <a:avLst/>
          </a:prstGeom>
        </p:spPr>
        <p:txBody>
          <a:bodyPr/>
          <a:lstStyle>
            <a:lvl1pPr defTabSz="549148">
              <a:defRPr spc="661" sz="4136"/>
            </a:lvl1pPr>
          </a:lstStyle>
          <a:p>
            <a:pPr/>
            <a:r>
              <a:t>Track Progress</a:t>
            </a:r>
          </a:p>
        </p:txBody>
      </p:sp>
      <p:sp>
        <p:nvSpPr>
          <p:cNvPr id="17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IMG_9304.PNG" descr="IMG_93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8196" y="1650324"/>
            <a:ext cx="4192046" cy="7456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G_9303.PNG" descr="IMG_93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791" y="1650324"/>
            <a:ext cx="4192046" cy="74562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Get Support"/>
          <p:cNvSpPr txBox="1"/>
          <p:nvPr/>
        </p:nvSpPr>
        <p:spPr>
          <a:xfrm>
            <a:off x="7639325" y="798532"/>
            <a:ext cx="5674830" cy="123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cap="all" spc="704" sz="4400"/>
            </a:lvl1pPr>
          </a:lstStyle>
          <a:p>
            <a:pPr/>
            <a:r>
              <a:t>Get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